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6" r:id="rId30"/>
    <p:sldId id="288" r:id="rId31"/>
    <p:sldId id="285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2C57FC-F6FA-4538-966D-4FFBC7561E70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4FCBE9-1FB3-4FCE-8546-A84170D5A2A8}">
      <dgm:prSet phldrT="[Text]"/>
      <dgm:spPr/>
      <dgm:t>
        <a:bodyPr/>
        <a:lstStyle/>
        <a:p>
          <a:r>
            <a:rPr lang="en-US" dirty="0" smtClean="0"/>
            <a:t>Problem</a:t>
          </a:r>
          <a:endParaRPr lang="en-US" dirty="0"/>
        </a:p>
      </dgm:t>
    </dgm:pt>
    <dgm:pt modelId="{19F5C8D9-9972-4E06-AACB-B8C620369438}" type="parTrans" cxnId="{F5F624AD-7628-4817-B53C-34452540D472}">
      <dgm:prSet/>
      <dgm:spPr/>
      <dgm:t>
        <a:bodyPr/>
        <a:lstStyle/>
        <a:p>
          <a:endParaRPr lang="en-US"/>
        </a:p>
      </dgm:t>
    </dgm:pt>
    <dgm:pt modelId="{B84BDCEA-DBDC-4176-B726-A3A23B384565}" type="sibTrans" cxnId="{F5F624AD-7628-4817-B53C-34452540D472}">
      <dgm:prSet/>
      <dgm:spPr/>
      <dgm:t>
        <a:bodyPr/>
        <a:lstStyle/>
        <a:p>
          <a:endParaRPr lang="en-US"/>
        </a:p>
      </dgm:t>
    </dgm:pt>
    <dgm:pt modelId="{01EE3F11-CB5A-4EE3-ACED-79154BA72EAD}">
      <dgm:prSet phldrT="[Text]"/>
      <dgm:spPr/>
      <dgm:t>
        <a:bodyPr/>
        <a:lstStyle/>
        <a:p>
          <a:r>
            <a:rPr lang="en-US" dirty="0" smtClean="0"/>
            <a:t>Rules</a:t>
          </a:r>
          <a:endParaRPr lang="en-US" dirty="0"/>
        </a:p>
      </dgm:t>
    </dgm:pt>
    <dgm:pt modelId="{9E8E9242-6D13-4F6D-9675-A6DD0883ED45}" type="parTrans" cxnId="{3824FDE1-D222-4DDA-9EDB-869BD7EA4CA8}">
      <dgm:prSet/>
      <dgm:spPr/>
      <dgm:t>
        <a:bodyPr/>
        <a:lstStyle/>
        <a:p>
          <a:endParaRPr lang="en-US"/>
        </a:p>
      </dgm:t>
    </dgm:pt>
    <dgm:pt modelId="{65F4F13D-6902-49A1-AD87-67EB3B0ADABA}" type="sibTrans" cxnId="{3824FDE1-D222-4DDA-9EDB-869BD7EA4CA8}">
      <dgm:prSet/>
      <dgm:spPr/>
      <dgm:t>
        <a:bodyPr/>
        <a:lstStyle/>
        <a:p>
          <a:endParaRPr lang="en-US"/>
        </a:p>
      </dgm:t>
    </dgm:pt>
    <dgm:pt modelId="{98E9F91C-7B13-4677-B1E1-09A08E3A2E10}">
      <dgm:prSet phldrT="[Text]"/>
      <dgm:spPr/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BD38B0D0-4E39-471F-99B4-A0C875D7E14C}" type="parTrans" cxnId="{DAC359D5-7FCA-4F20-BAB7-875AE2AA10F2}">
      <dgm:prSet/>
      <dgm:spPr/>
      <dgm:t>
        <a:bodyPr/>
        <a:lstStyle/>
        <a:p>
          <a:endParaRPr lang="en-US"/>
        </a:p>
      </dgm:t>
    </dgm:pt>
    <dgm:pt modelId="{A9DCDB5C-8B9B-4CD0-830E-2D891341448D}" type="sibTrans" cxnId="{DAC359D5-7FCA-4F20-BAB7-875AE2AA10F2}">
      <dgm:prSet/>
      <dgm:spPr/>
      <dgm:t>
        <a:bodyPr/>
        <a:lstStyle/>
        <a:p>
          <a:endParaRPr lang="en-US"/>
        </a:p>
      </dgm:t>
    </dgm:pt>
    <dgm:pt modelId="{BEB77DE6-0DE8-4309-BC7E-4617F11AE43B}">
      <dgm:prSet phldrT="[Text]"/>
      <dgm:spPr/>
      <dgm:t>
        <a:bodyPr/>
        <a:lstStyle/>
        <a:p>
          <a:r>
            <a:rPr lang="en-US" dirty="0" smtClean="0"/>
            <a:t>Solution</a:t>
          </a:r>
          <a:endParaRPr lang="en-US" dirty="0"/>
        </a:p>
      </dgm:t>
    </dgm:pt>
    <dgm:pt modelId="{516EFDA8-5167-4A03-9D0E-3E996D399CD6}" type="parTrans" cxnId="{CA353C74-415B-46D9-8814-8C20684B048B}">
      <dgm:prSet/>
      <dgm:spPr/>
      <dgm:t>
        <a:bodyPr/>
        <a:lstStyle/>
        <a:p>
          <a:endParaRPr lang="en-US"/>
        </a:p>
      </dgm:t>
    </dgm:pt>
    <dgm:pt modelId="{1FDB0FB7-2396-4C52-8E04-FD54027332BB}" type="sibTrans" cxnId="{CA353C74-415B-46D9-8814-8C20684B048B}">
      <dgm:prSet/>
      <dgm:spPr/>
      <dgm:t>
        <a:bodyPr/>
        <a:lstStyle/>
        <a:p>
          <a:endParaRPr lang="en-US"/>
        </a:p>
      </dgm:t>
    </dgm:pt>
    <dgm:pt modelId="{CD183964-9379-4636-A70C-B9BCF97E85B1}" type="pres">
      <dgm:prSet presAssocID="{9A2C57FC-F6FA-4538-966D-4FFBC7561E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BD2BA5-A371-45A7-B55A-87678AB5148C}" type="pres">
      <dgm:prSet presAssocID="{864FCBE9-1FB3-4FCE-8546-A84170D5A2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FFEB9-545C-4D17-B46C-F5FAEC74C8D1}" type="pres">
      <dgm:prSet presAssocID="{B84BDCEA-DBDC-4176-B726-A3A23B384565}" presName="sibTrans" presStyleLbl="sibTrans2D1" presStyleIdx="0" presStyleCnt="3" custAng="2614697" custScaleX="231512" custLinFactX="-100000" custLinFactY="100000" custLinFactNeighborX="-173450" custLinFactNeighborY="175159"/>
      <dgm:spPr/>
      <dgm:t>
        <a:bodyPr/>
        <a:lstStyle/>
        <a:p>
          <a:endParaRPr lang="en-US"/>
        </a:p>
      </dgm:t>
    </dgm:pt>
    <dgm:pt modelId="{EF623245-276F-429E-B466-446A4F2BE590}" type="pres">
      <dgm:prSet presAssocID="{B84BDCEA-DBDC-4176-B726-A3A23B38456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4E689F8-FDDB-4A79-BEB5-A523CB6ADB2E}" type="pres">
      <dgm:prSet presAssocID="{01EE3F11-CB5A-4EE3-ACED-79154BA72EA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24E3B-1618-4032-9E66-56FBBCE5ED01}" type="pres">
      <dgm:prSet presAssocID="{65F4F13D-6902-49A1-AD87-67EB3B0ADA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41DA1D1-6F60-4996-8D8B-DDB68FCF3A13}" type="pres">
      <dgm:prSet presAssocID="{65F4F13D-6902-49A1-AD87-67EB3B0ADAB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E83C258-85F0-49A7-81E0-6E0753F290E2}" type="pres">
      <dgm:prSet presAssocID="{98E9F91C-7B13-4677-B1E1-09A08E3A2E1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1E873-2439-42E5-AD63-79C5357B7B26}" type="pres">
      <dgm:prSet presAssocID="{A9DCDB5C-8B9B-4CD0-830E-2D891341448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14D87C1-7656-49BA-B026-D13169D2B82F}" type="pres">
      <dgm:prSet presAssocID="{A9DCDB5C-8B9B-4CD0-830E-2D891341448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F3499FA-D42A-49AC-A072-059AA3439CD3}" type="pres">
      <dgm:prSet presAssocID="{BEB77DE6-0DE8-4309-BC7E-4617F11AE4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65A4FC-765D-4CA2-9168-8EDD853CDDD2}" type="presOf" srcId="{B84BDCEA-DBDC-4176-B726-A3A23B384565}" destId="{BECFFEB9-545C-4D17-B46C-F5FAEC74C8D1}" srcOrd="0" destOrd="0" presId="urn:microsoft.com/office/officeart/2005/8/layout/process1"/>
    <dgm:cxn modelId="{BA11E781-589A-45AE-9C09-F953434FAEF8}" type="presOf" srcId="{B84BDCEA-DBDC-4176-B726-A3A23B384565}" destId="{EF623245-276F-429E-B466-446A4F2BE590}" srcOrd="1" destOrd="0" presId="urn:microsoft.com/office/officeart/2005/8/layout/process1"/>
    <dgm:cxn modelId="{CA353C74-415B-46D9-8814-8C20684B048B}" srcId="{9A2C57FC-F6FA-4538-966D-4FFBC7561E70}" destId="{BEB77DE6-0DE8-4309-BC7E-4617F11AE43B}" srcOrd="3" destOrd="0" parTransId="{516EFDA8-5167-4A03-9D0E-3E996D399CD6}" sibTransId="{1FDB0FB7-2396-4C52-8E04-FD54027332BB}"/>
    <dgm:cxn modelId="{634DDDD1-0FD8-4377-B69E-5B87CE7E4B1A}" type="presOf" srcId="{65F4F13D-6902-49A1-AD87-67EB3B0ADABA}" destId="{52824E3B-1618-4032-9E66-56FBBCE5ED01}" srcOrd="0" destOrd="0" presId="urn:microsoft.com/office/officeart/2005/8/layout/process1"/>
    <dgm:cxn modelId="{5798950D-F7EF-42B4-A80F-C7304AF402A8}" type="presOf" srcId="{9A2C57FC-F6FA-4538-966D-4FFBC7561E70}" destId="{CD183964-9379-4636-A70C-B9BCF97E85B1}" srcOrd="0" destOrd="0" presId="urn:microsoft.com/office/officeart/2005/8/layout/process1"/>
    <dgm:cxn modelId="{F00E4ADE-2D8F-4EBD-B190-0FED914647D2}" type="presOf" srcId="{BEB77DE6-0DE8-4309-BC7E-4617F11AE43B}" destId="{0F3499FA-D42A-49AC-A072-059AA3439CD3}" srcOrd="0" destOrd="0" presId="urn:microsoft.com/office/officeart/2005/8/layout/process1"/>
    <dgm:cxn modelId="{DAC359D5-7FCA-4F20-BAB7-875AE2AA10F2}" srcId="{9A2C57FC-F6FA-4538-966D-4FFBC7561E70}" destId="{98E9F91C-7B13-4677-B1E1-09A08E3A2E10}" srcOrd="2" destOrd="0" parTransId="{BD38B0D0-4E39-471F-99B4-A0C875D7E14C}" sibTransId="{A9DCDB5C-8B9B-4CD0-830E-2D891341448D}"/>
    <dgm:cxn modelId="{3824FDE1-D222-4DDA-9EDB-869BD7EA4CA8}" srcId="{9A2C57FC-F6FA-4538-966D-4FFBC7561E70}" destId="{01EE3F11-CB5A-4EE3-ACED-79154BA72EAD}" srcOrd="1" destOrd="0" parTransId="{9E8E9242-6D13-4F6D-9675-A6DD0883ED45}" sibTransId="{65F4F13D-6902-49A1-AD87-67EB3B0ADABA}"/>
    <dgm:cxn modelId="{406DBAA9-50EC-4218-850D-CFD31F918934}" type="presOf" srcId="{98E9F91C-7B13-4677-B1E1-09A08E3A2E10}" destId="{9E83C258-85F0-49A7-81E0-6E0753F290E2}" srcOrd="0" destOrd="0" presId="urn:microsoft.com/office/officeart/2005/8/layout/process1"/>
    <dgm:cxn modelId="{65F3B1AA-1718-4809-96D6-93BE609533D9}" type="presOf" srcId="{A9DCDB5C-8B9B-4CD0-830E-2D891341448D}" destId="{B14D87C1-7656-49BA-B026-D13169D2B82F}" srcOrd="1" destOrd="0" presId="urn:microsoft.com/office/officeart/2005/8/layout/process1"/>
    <dgm:cxn modelId="{BA51A002-A560-4B34-AFD4-36FD28F9A99C}" type="presOf" srcId="{A9DCDB5C-8B9B-4CD0-830E-2D891341448D}" destId="{31B1E873-2439-42E5-AD63-79C5357B7B26}" srcOrd="0" destOrd="0" presId="urn:microsoft.com/office/officeart/2005/8/layout/process1"/>
    <dgm:cxn modelId="{46683640-7CEA-44BB-8C79-81B8BBAA202A}" type="presOf" srcId="{864FCBE9-1FB3-4FCE-8546-A84170D5A2A8}" destId="{31BD2BA5-A371-45A7-B55A-87678AB5148C}" srcOrd="0" destOrd="0" presId="urn:microsoft.com/office/officeart/2005/8/layout/process1"/>
    <dgm:cxn modelId="{F5F624AD-7628-4817-B53C-34452540D472}" srcId="{9A2C57FC-F6FA-4538-966D-4FFBC7561E70}" destId="{864FCBE9-1FB3-4FCE-8546-A84170D5A2A8}" srcOrd="0" destOrd="0" parTransId="{19F5C8D9-9972-4E06-AACB-B8C620369438}" sibTransId="{B84BDCEA-DBDC-4176-B726-A3A23B384565}"/>
    <dgm:cxn modelId="{CF8E5A0C-4685-4A28-AD7B-DFA4C12E8043}" type="presOf" srcId="{01EE3F11-CB5A-4EE3-ACED-79154BA72EAD}" destId="{54E689F8-FDDB-4A79-BEB5-A523CB6ADB2E}" srcOrd="0" destOrd="0" presId="urn:microsoft.com/office/officeart/2005/8/layout/process1"/>
    <dgm:cxn modelId="{F5319F3A-7844-4F13-8856-1B2714BDDDEC}" type="presOf" srcId="{65F4F13D-6902-49A1-AD87-67EB3B0ADABA}" destId="{541DA1D1-6F60-4996-8D8B-DDB68FCF3A13}" srcOrd="1" destOrd="0" presId="urn:microsoft.com/office/officeart/2005/8/layout/process1"/>
    <dgm:cxn modelId="{084025B5-3478-49CD-8260-0271C8E62C37}" type="presParOf" srcId="{CD183964-9379-4636-A70C-B9BCF97E85B1}" destId="{31BD2BA5-A371-45A7-B55A-87678AB5148C}" srcOrd="0" destOrd="0" presId="urn:microsoft.com/office/officeart/2005/8/layout/process1"/>
    <dgm:cxn modelId="{48C88FE7-91C8-4667-847B-41EC60C15D67}" type="presParOf" srcId="{CD183964-9379-4636-A70C-B9BCF97E85B1}" destId="{BECFFEB9-545C-4D17-B46C-F5FAEC74C8D1}" srcOrd="1" destOrd="0" presId="urn:microsoft.com/office/officeart/2005/8/layout/process1"/>
    <dgm:cxn modelId="{9B892CEA-BE1B-43FB-94DA-CEB79C3B0E28}" type="presParOf" srcId="{BECFFEB9-545C-4D17-B46C-F5FAEC74C8D1}" destId="{EF623245-276F-429E-B466-446A4F2BE590}" srcOrd="0" destOrd="0" presId="urn:microsoft.com/office/officeart/2005/8/layout/process1"/>
    <dgm:cxn modelId="{84B24A9D-A391-41BA-A4A0-17893C20578A}" type="presParOf" srcId="{CD183964-9379-4636-A70C-B9BCF97E85B1}" destId="{54E689F8-FDDB-4A79-BEB5-A523CB6ADB2E}" srcOrd="2" destOrd="0" presId="urn:microsoft.com/office/officeart/2005/8/layout/process1"/>
    <dgm:cxn modelId="{17890BE3-ADB5-431B-B86D-E9AD0686B84F}" type="presParOf" srcId="{CD183964-9379-4636-A70C-B9BCF97E85B1}" destId="{52824E3B-1618-4032-9E66-56FBBCE5ED01}" srcOrd="3" destOrd="0" presId="urn:microsoft.com/office/officeart/2005/8/layout/process1"/>
    <dgm:cxn modelId="{4E7ECCF2-E6DD-4265-9DD1-601714F7937F}" type="presParOf" srcId="{52824E3B-1618-4032-9E66-56FBBCE5ED01}" destId="{541DA1D1-6F60-4996-8D8B-DDB68FCF3A13}" srcOrd="0" destOrd="0" presId="urn:microsoft.com/office/officeart/2005/8/layout/process1"/>
    <dgm:cxn modelId="{3D08EECA-E068-4A19-AFE6-993F3E2918AC}" type="presParOf" srcId="{CD183964-9379-4636-A70C-B9BCF97E85B1}" destId="{9E83C258-85F0-49A7-81E0-6E0753F290E2}" srcOrd="4" destOrd="0" presId="urn:microsoft.com/office/officeart/2005/8/layout/process1"/>
    <dgm:cxn modelId="{35B631A5-E2B8-479C-8784-0EDE45FB9A30}" type="presParOf" srcId="{CD183964-9379-4636-A70C-B9BCF97E85B1}" destId="{31B1E873-2439-42E5-AD63-79C5357B7B26}" srcOrd="5" destOrd="0" presId="urn:microsoft.com/office/officeart/2005/8/layout/process1"/>
    <dgm:cxn modelId="{DB3E386A-5986-4150-8EF1-DD02FBBFB4A3}" type="presParOf" srcId="{31B1E873-2439-42E5-AD63-79C5357B7B26}" destId="{B14D87C1-7656-49BA-B026-D13169D2B82F}" srcOrd="0" destOrd="0" presId="urn:microsoft.com/office/officeart/2005/8/layout/process1"/>
    <dgm:cxn modelId="{E82565AA-5673-48B9-A617-F9F1CEE9EEEB}" type="presParOf" srcId="{CD183964-9379-4636-A70C-B9BCF97E85B1}" destId="{0F3499FA-D42A-49AC-A072-059AA3439CD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C57FC-F6FA-4538-966D-4FFBC7561E70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4FCBE9-1FB3-4FCE-8546-A84170D5A2A8}">
      <dgm:prSet phldrT="[Text]"/>
      <dgm:spPr/>
      <dgm:t>
        <a:bodyPr/>
        <a:lstStyle/>
        <a:p>
          <a:r>
            <a:rPr lang="en-US" dirty="0" smtClean="0"/>
            <a:t>Problem</a:t>
          </a:r>
          <a:endParaRPr lang="en-US" dirty="0"/>
        </a:p>
      </dgm:t>
    </dgm:pt>
    <dgm:pt modelId="{19F5C8D9-9972-4E06-AACB-B8C620369438}" type="parTrans" cxnId="{F5F624AD-7628-4817-B53C-34452540D472}">
      <dgm:prSet/>
      <dgm:spPr/>
      <dgm:t>
        <a:bodyPr/>
        <a:lstStyle/>
        <a:p>
          <a:endParaRPr lang="en-US"/>
        </a:p>
      </dgm:t>
    </dgm:pt>
    <dgm:pt modelId="{B84BDCEA-DBDC-4176-B726-A3A23B384565}" type="sibTrans" cxnId="{F5F624AD-7628-4817-B53C-34452540D472}">
      <dgm:prSet/>
      <dgm:spPr/>
      <dgm:t>
        <a:bodyPr/>
        <a:lstStyle/>
        <a:p>
          <a:endParaRPr lang="en-US"/>
        </a:p>
      </dgm:t>
    </dgm:pt>
    <dgm:pt modelId="{01EE3F11-CB5A-4EE3-ACED-79154BA72EA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Rules</a:t>
          </a:r>
          <a:endParaRPr lang="en-US" dirty="0">
            <a:solidFill>
              <a:schemeClr val="bg1"/>
            </a:solidFill>
          </a:endParaRPr>
        </a:p>
      </dgm:t>
    </dgm:pt>
    <dgm:pt modelId="{9E8E9242-6D13-4F6D-9675-A6DD0883ED45}" type="parTrans" cxnId="{3824FDE1-D222-4DDA-9EDB-869BD7EA4CA8}">
      <dgm:prSet/>
      <dgm:spPr/>
      <dgm:t>
        <a:bodyPr/>
        <a:lstStyle/>
        <a:p>
          <a:endParaRPr lang="en-US"/>
        </a:p>
      </dgm:t>
    </dgm:pt>
    <dgm:pt modelId="{65F4F13D-6902-49A1-AD87-67EB3B0ADABA}" type="sibTrans" cxnId="{3824FDE1-D222-4DDA-9EDB-869BD7EA4CA8}">
      <dgm:prSet/>
      <dgm:spPr/>
      <dgm:t>
        <a:bodyPr/>
        <a:lstStyle/>
        <a:p>
          <a:endParaRPr lang="en-US"/>
        </a:p>
      </dgm:t>
    </dgm:pt>
    <dgm:pt modelId="{98E9F91C-7B13-4677-B1E1-09A08E3A2E10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Code</a:t>
          </a:r>
          <a:endParaRPr lang="en-US" dirty="0"/>
        </a:p>
      </dgm:t>
    </dgm:pt>
    <dgm:pt modelId="{BD38B0D0-4E39-471F-99B4-A0C875D7E14C}" type="parTrans" cxnId="{DAC359D5-7FCA-4F20-BAB7-875AE2AA10F2}">
      <dgm:prSet/>
      <dgm:spPr/>
      <dgm:t>
        <a:bodyPr/>
        <a:lstStyle/>
        <a:p>
          <a:endParaRPr lang="en-US"/>
        </a:p>
      </dgm:t>
    </dgm:pt>
    <dgm:pt modelId="{A9DCDB5C-8B9B-4CD0-830E-2D891341448D}" type="sibTrans" cxnId="{DAC359D5-7FCA-4F20-BAB7-875AE2AA10F2}">
      <dgm:prSet/>
      <dgm:spPr/>
      <dgm:t>
        <a:bodyPr/>
        <a:lstStyle/>
        <a:p>
          <a:endParaRPr lang="en-US"/>
        </a:p>
      </dgm:t>
    </dgm:pt>
    <dgm:pt modelId="{BEB77DE6-0DE8-4309-BC7E-4617F11AE43B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Solution</a:t>
          </a:r>
          <a:endParaRPr lang="en-US" dirty="0"/>
        </a:p>
      </dgm:t>
    </dgm:pt>
    <dgm:pt modelId="{516EFDA8-5167-4A03-9D0E-3E996D399CD6}" type="parTrans" cxnId="{CA353C74-415B-46D9-8814-8C20684B048B}">
      <dgm:prSet/>
      <dgm:spPr/>
      <dgm:t>
        <a:bodyPr/>
        <a:lstStyle/>
        <a:p>
          <a:endParaRPr lang="en-US"/>
        </a:p>
      </dgm:t>
    </dgm:pt>
    <dgm:pt modelId="{1FDB0FB7-2396-4C52-8E04-FD54027332BB}" type="sibTrans" cxnId="{CA353C74-415B-46D9-8814-8C20684B048B}">
      <dgm:prSet/>
      <dgm:spPr/>
      <dgm:t>
        <a:bodyPr/>
        <a:lstStyle/>
        <a:p>
          <a:endParaRPr lang="en-US"/>
        </a:p>
      </dgm:t>
    </dgm:pt>
    <dgm:pt modelId="{CD183964-9379-4636-A70C-B9BCF97E85B1}" type="pres">
      <dgm:prSet presAssocID="{9A2C57FC-F6FA-4538-966D-4FFBC7561E7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BD2BA5-A371-45A7-B55A-87678AB5148C}" type="pres">
      <dgm:prSet presAssocID="{864FCBE9-1FB3-4FCE-8546-A84170D5A2A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FFEB9-545C-4D17-B46C-F5FAEC74C8D1}" type="pres">
      <dgm:prSet presAssocID="{B84BDCEA-DBDC-4176-B726-A3A23B384565}" presName="sibTrans" presStyleLbl="sibTrans2D1" presStyleIdx="0" presStyleCnt="3" custAng="2614697" custScaleX="231512" custLinFactX="-100000" custLinFactY="100000" custLinFactNeighborX="-173450" custLinFactNeighborY="175159"/>
      <dgm:spPr/>
      <dgm:t>
        <a:bodyPr/>
        <a:lstStyle/>
        <a:p>
          <a:endParaRPr lang="en-US"/>
        </a:p>
      </dgm:t>
    </dgm:pt>
    <dgm:pt modelId="{EF623245-276F-429E-B466-446A4F2BE590}" type="pres">
      <dgm:prSet presAssocID="{B84BDCEA-DBDC-4176-B726-A3A23B38456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4E689F8-FDDB-4A79-BEB5-A523CB6ADB2E}" type="pres">
      <dgm:prSet presAssocID="{01EE3F11-CB5A-4EE3-ACED-79154BA72EA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24E3B-1618-4032-9E66-56FBBCE5ED01}" type="pres">
      <dgm:prSet presAssocID="{65F4F13D-6902-49A1-AD87-67EB3B0ADABA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41DA1D1-6F60-4996-8D8B-DDB68FCF3A13}" type="pres">
      <dgm:prSet presAssocID="{65F4F13D-6902-49A1-AD87-67EB3B0ADABA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E83C258-85F0-49A7-81E0-6E0753F290E2}" type="pres">
      <dgm:prSet presAssocID="{98E9F91C-7B13-4677-B1E1-09A08E3A2E1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B1E873-2439-42E5-AD63-79C5357B7B26}" type="pres">
      <dgm:prSet presAssocID="{A9DCDB5C-8B9B-4CD0-830E-2D891341448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14D87C1-7656-49BA-B026-D13169D2B82F}" type="pres">
      <dgm:prSet presAssocID="{A9DCDB5C-8B9B-4CD0-830E-2D891341448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0F3499FA-D42A-49AC-A072-059AA3439CD3}" type="pres">
      <dgm:prSet presAssocID="{BEB77DE6-0DE8-4309-BC7E-4617F11AE43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24FDE1-D222-4DDA-9EDB-869BD7EA4CA8}" srcId="{9A2C57FC-F6FA-4538-966D-4FFBC7561E70}" destId="{01EE3F11-CB5A-4EE3-ACED-79154BA72EAD}" srcOrd="1" destOrd="0" parTransId="{9E8E9242-6D13-4F6D-9675-A6DD0883ED45}" sibTransId="{65F4F13D-6902-49A1-AD87-67EB3B0ADABA}"/>
    <dgm:cxn modelId="{4B8F2413-CD12-462A-8101-1C1D09981576}" type="presOf" srcId="{BEB77DE6-0DE8-4309-BC7E-4617F11AE43B}" destId="{0F3499FA-D42A-49AC-A072-059AA3439CD3}" srcOrd="0" destOrd="0" presId="urn:microsoft.com/office/officeart/2005/8/layout/process1"/>
    <dgm:cxn modelId="{F5F624AD-7628-4817-B53C-34452540D472}" srcId="{9A2C57FC-F6FA-4538-966D-4FFBC7561E70}" destId="{864FCBE9-1FB3-4FCE-8546-A84170D5A2A8}" srcOrd="0" destOrd="0" parTransId="{19F5C8D9-9972-4E06-AACB-B8C620369438}" sibTransId="{B84BDCEA-DBDC-4176-B726-A3A23B384565}"/>
    <dgm:cxn modelId="{B5D09FD0-0714-415D-93D3-631EC6D110BE}" type="presOf" srcId="{B84BDCEA-DBDC-4176-B726-A3A23B384565}" destId="{BECFFEB9-545C-4D17-B46C-F5FAEC74C8D1}" srcOrd="0" destOrd="0" presId="urn:microsoft.com/office/officeart/2005/8/layout/process1"/>
    <dgm:cxn modelId="{6ED7C1BC-B6E7-4457-93FE-68C850409870}" type="presOf" srcId="{65F4F13D-6902-49A1-AD87-67EB3B0ADABA}" destId="{541DA1D1-6F60-4996-8D8B-DDB68FCF3A13}" srcOrd="1" destOrd="0" presId="urn:microsoft.com/office/officeart/2005/8/layout/process1"/>
    <dgm:cxn modelId="{3E666F07-2CB2-400F-8FF2-6EA5DD32615A}" type="presOf" srcId="{65F4F13D-6902-49A1-AD87-67EB3B0ADABA}" destId="{52824E3B-1618-4032-9E66-56FBBCE5ED01}" srcOrd="0" destOrd="0" presId="urn:microsoft.com/office/officeart/2005/8/layout/process1"/>
    <dgm:cxn modelId="{DAC359D5-7FCA-4F20-BAB7-875AE2AA10F2}" srcId="{9A2C57FC-F6FA-4538-966D-4FFBC7561E70}" destId="{98E9F91C-7B13-4677-B1E1-09A08E3A2E10}" srcOrd="2" destOrd="0" parTransId="{BD38B0D0-4E39-471F-99B4-A0C875D7E14C}" sibTransId="{A9DCDB5C-8B9B-4CD0-830E-2D891341448D}"/>
    <dgm:cxn modelId="{50C77839-0B65-4B4D-9C2A-83321CBC7B7F}" type="presOf" srcId="{A9DCDB5C-8B9B-4CD0-830E-2D891341448D}" destId="{B14D87C1-7656-49BA-B026-D13169D2B82F}" srcOrd="1" destOrd="0" presId="urn:microsoft.com/office/officeart/2005/8/layout/process1"/>
    <dgm:cxn modelId="{CA353C74-415B-46D9-8814-8C20684B048B}" srcId="{9A2C57FC-F6FA-4538-966D-4FFBC7561E70}" destId="{BEB77DE6-0DE8-4309-BC7E-4617F11AE43B}" srcOrd="3" destOrd="0" parTransId="{516EFDA8-5167-4A03-9D0E-3E996D399CD6}" sibTransId="{1FDB0FB7-2396-4C52-8E04-FD54027332BB}"/>
    <dgm:cxn modelId="{C45BFBA4-6786-47A9-9E4E-8CD295F522F8}" type="presOf" srcId="{9A2C57FC-F6FA-4538-966D-4FFBC7561E70}" destId="{CD183964-9379-4636-A70C-B9BCF97E85B1}" srcOrd="0" destOrd="0" presId="urn:microsoft.com/office/officeart/2005/8/layout/process1"/>
    <dgm:cxn modelId="{2CF2070A-EB70-416B-9CFA-ED9C4B805D7E}" type="presOf" srcId="{01EE3F11-CB5A-4EE3-ACED-79154BA72EAD}" destId="{54E689F8-FDDB-4A79-BEB5-A523CB6ADB2E}" srcOrd="0" destOrd="0" presId="urn:microsoft.com/office/officeart/2005/8/layout/process1"/>
    <dgm:cxn modelId="{44B85189-819A-4751-8972-81D9D61BA5F6}" type="presOf" srcId="{864FCBE9-1FB3-4FCE-8546-A84170D5A2A8}" destId="{31BD2BA5-A371-45A7-B55A-87678AB5148C}" srcOrd="0" destOrd="0" presId="urn:microsoft.com/office/officeart/2005/8/layout/process1"/>
    <dgm:cxn modelId="{5CE40376-CB80-494F-BF72-02CDEC200393}" type="presOf" srcId="{B84BDCEA-DBDC-4176-B726-A3A23B384565}" destId="{EF623245-276F-429E-B466-446A4F2BE590}" srcOrd="1" destOrd="0" presId="urn:microsoft.com/office/officeart/2005/8/layout/process1"/>
    <dgm:cxn modelId="{A495B23E-BC76-4E6D-89B0-507E1D943D07}" type="presOf" srcId="{A9DCDB5C-8B9B-4CD0-830E-2D891341448D}" destId="{31B1E873-2439-42E5-AD63-79C5357B7B26}" srcOrd="0" destOrd="0" presId="urn:microsoft.com/office/officeart/2005/8/layout/process1"/>
    <dgm:cxn modelId="{476B2BAE-E1B3-41F7-86BB-007DCF8418BE}" type="presOf" srcId="{98E9F91C-7B13-4677-B1E1-09A08E3A2E10}" destId="{9E83C258-85F0-49A7-81E0-6E0753F290E2}" srcOrd="0" destOrd="0" presId="urn:microsoft.com/office/officeart/2005/8/layout/process1"/>
    <dgm:cxn modelId="{F9CF24BA-DFBF-4D53-AAA3-D582AEA3A8AB}" type="presParOf" srcId="{CD183964-9379-4636-A70C-B9BCF97E85B1}" destId="{31BD2BA5-A371-45A7-B55A-87678AB5148C}" srcOrd="0" destOrd="0" presId="urn:microsoft.com/office/officeart/2005/8/layout/process1"/>
    <dgm:cxn modelId="{DF7F7DFC-28EB-429B-A33E-26548C4A22B2}" type="presParOf" srcId="{CD183964-9379-4636-A70C-B9BCF97E85B1}" destId="{BECFFEB9-545C-4D17-B46C-F5FAEC74C8D1}" srcOrd="1" destOrd="0" presId="urn:microsoft.com/office/officeart/2005/8/layout/process1"/>
    <dgm:cxn modelId="{42BDADDC-A8B4-46F7-AE7E-9D0BC54FC05B}" type="presParOf" srcId="{BECFFEB9-545C-4D17-B46C-F5FAEC74C8D1}" destId="{EF623245-276F-429E-B466-446A4F2BE590}" srcOrd="0" destOrd="0" presId="urn:microsoft.com/office/officeart/2005/8/layout/process1"/>
    <dgm:cxn modelId="{59DDC9F8-CC46-4CCD-8849-12C78D3C6396}" type="presParOf" srcId="{CD183964-9379-4636-A70C-B9BCF97E85B1}" destId="{54E689F8-FDDB-4A79-BEB5-A523CB6ADB2E}" srcOrd="2" destOrd="0" presId="urn:microsoft.com/office/officeart/2005/8/layout/process1"/>
    <dgm:cxn modelId="{7E8BF86C-521A-4B20-9DFC-E840825BE91B}" type="presParOf" srcId="{CD183964-9379-4636-A70C-B9BCF97E85B1}" destId="{52824E3B-1618-4032-9E66-56FBBCE5ED01}" srcOrd="3" destOrd="0" presId="urn:microsoft.com/office/officeart/2005/8/layout/process1"/>
    <dgm:cxn modelId="{4D8D87C3-B452-4D3B-B0B3-90CDCAC330AD}" type="presParOf" srcId="{52824E3B-1618-4032-9E66-56FBBCE5ED01}" destId="{541DA1D1-6F60-4996-8D8B-DDB68FCF3A13}" srcOrd="0" destOrd="0" presId="urn:microsoft.com/office/officeart/2005/8/layout/process1"/>
    <dgm:cxn modelId="{6C43C54A-BE03-4F88-A757-78729ACA9B5A}" type="presParOf" srcId="{CD183964-9379-4636-A70C-B9BCF97E85B1}" destId="{9E83C258-85F0-49A7-81E0-6E0753F290E2}" srcOrd="4" destOrd="0" presId="urn:microsoft.com/office/officeart/2005/8/layout/process1"/>
    <dgm:cxn modelId="{46E9A253-BC0A-4FBB-958E-B5DFA99B9BD1}" type="presParOf" srcId="{CD183964-9379-4636-A70C-B9BCF97E85B1}" destId="{31B1E873-2439-42E5-AD63-79C5357B7B26}" srcOrd="5" destOrd="0" presId="urn:microsoft.com/office/officeart/2005/8/layout/process1"/>
    <dgm:cxn modelId="{D0FA3CA0-22B0-4C94-A2C2-D4D8FF29AA22}" type="presParOf" srcId="{31B1E873-2439-42E5-AD63-79C5357B7B26}" destId="{B14D87C1-7656-49BA-B026-D13169D2B82F}" srcOrd="0" destOrd="0" presId="urn:microsoft.com/office/officeart/2005/8/layout/process1"/>
    <dgm:cxn modelId="{481246D7-D6CF-43C2-90E2-9B85B69B05D5}" type="presParOf" srcId="{CD183964-9379-4636-A70C-B9BCF97E85B1}" destId="{0F3499FA-D42A-49AC-A072-059AA3439CD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D2BA5-A371-45A7-B55A-87678AB5148C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Problem</a:t>
          </a:r>
          <a:endParaRPr lang="en-US" sz="3800" kern="1200" dirty="0"/>
        </a:p>
      </dsp:txBody>
      <dsp:txXfrm>
        <a:off x="40127" y="1605038"/>
        <a:ext cx="1949441" cy="1141260"/>
      </dsp:txXfrm>
    </dsp:sp>
    <dsp:sp modelId="{BECFFEB9-545C-4D17-B46C-F5FAEC74C8D1}">
      <dsp:nvSpPr>
        <dsp:cNvPr id="0" name=""/>
        <dsp:cNvSpPr/>
      </dsp:nvSpPr>
      <dsp:spPr>
        <a:xfrm rot="2614697">
          <a:off x="774178" y="3303878"/>
          <a:ext cx="991649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94890" y="3352280"/>
        <a:ext cx="841327" cy="300644"/>
      </dsp:txXfrm>
    </dsp:sp>
    <dsp:sp modelId="{54E689F8-FDDB-4A79-BEB5-A523CB6ADB2E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Rules</a:t>
          </a:r>
          <a:endParaRPr lang="en-US" sz="3800" kern="1200" dirty="0"/>
        </a:p>
      </dsp:txBody>
      <dsp:txXfrm>
        <a:off x="2868761" y="1605038"/>
        <a:ext cx="1949441" cy="1141260"/>
      </dsp:txXfrm>
    </dsp:sp>
    <dsp:sp modelId="{52824E3B-1618-4032-9E66-56FBBCE5ED01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55754" y="2025346"/>
        <a:ext cx="299835" cy="300644"/>
      </dsp:txXfrm>
    </dsp:sp>
    <dsp:sp modelId="{9E83C258-85F0-49A7-81E0-6E0753F290E2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Code</a:t>
          </a:r>
          <a:endParaRPr lang="en-US" sz="3800" kern="1200" dirty="0"/>
        </a:p>
      </dsp:txBody>
      <dsp:txXfrm>
        <a:off x="5697396" y="1605038"/>
        <a:ext cx="1949441" cy="1141260"/>
      </dsp:txXfrm>
    </dsp:sp>
    <dsp:sp modelId="{31B1E873-2439-42E5-AD63-79C5357B7B26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884389" y="2025346"/>
        <a:ext cx="299835" cy="300644"/>
      </dsp:txXfrm>
    </dsp:sp>
    <dsp:sp modelId="{0F3499FA-D42A-49AC-A072-059AA3439CD3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Solution</a:t>
          </a:r>
          <a:endParaRPr lang="en-US" sz="3800" kern="1200" dirty="0"/>
        </a:p>
      </dsp:txBody>
      <dsp:txXfrm>
        <a:off x="8526031" y="1605038"/>
        <a:ext cx="1949441" cy="11412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D2BA5-A371-45A7-B55A-87678AB5148C}">
      <dsp:nvSpPr>
        <dsp:cNvPr id="0" name=""/>
        <dsp:cNvSpPr/>
      </dsp:nvSpPr>
      <dsp:spPr>
        <a:xfrm>
          <a:off x="4621" y="1569532"/>
          <a:ext cx="2020453" cy="1212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Problem</a:t>
          </a:r>
          <a:endParaRPr lang="en-US" sz="3800" kern="1200" dirty="0"/>
        </a:p>
      </dsp:txBody>
      <dsp:txXfrm>
        <a:off x="40127" y="1605038"/>
        <a:ext cx="1949441" cy="1141260"/>
      </dsp:txXfrm>
    </dsp:sp>
    <dsp:sp modelId="{BECFFEB9-545C-4D17-B46C-F5FAEC74C8D1}">
      <dsp:nvSpPr>
        <dsp:cNvPr id="0" name=""/>
        <dsp:cNvSpPr/>
      </dsp:nvSpPr>
      <dsp:spPr>
        <a:xfrm rot="2614697">
          <a:off x="774178" y="3303878"/>
          <a:ext cx="991649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94890" y="3352280"/>
        <a:ext cx="841327" cy="300644"/>
      </dsp:txXfrm>
    </dsp:sp>
    <dsp:sp modelId="{54E689F8-FDDB-4A79-BEB5-A523CB6ADB2E}">
      <dsp:nvSpPr>
        <dsp:cNvPr id="0" name=""/>
        <dsp:cNvSpPr/>
      </dsp:nvSpPr>
      <dsp:spPr>
        <a:xfrm>
          <a:off x="2833255" y="1569532"/>
          <a:ext cx="2020453" cy="1212272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>
              <a:solidFill>
                <a:schemeClr val="bg1"/>
              </a:solidFill>
            </a:rPr>
            <a:t>Rules</a:t>
          </a:r>
          <a:endParaRPr lang="en-US" sz="3800" kern="1200" dirty="0">
            <a:solidFill>
              <a:schemeClr val="bg1"/>
            </a:solidFill>
          </a:endParaRPr>
        </a:p>
      </dsp:txBody>
      <dsp:txXfrm>
        <a:off x="2868761" y="1605038"/>
        <a:ext cx="1949441" cy="1141260"/>
      </dsp:txXfrm>
    </dsp:sp>
    <dsp:sp modelId="{52824E3B-1618-4032-9E66-56FBBCE5ED01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55754" y="2025346"/>
        <a:ext cx="299835" cy="300644"/>
      </dsp:txXfrm>
    </dsp:sp>
    <dsp:sp modelId="{9E83C258-85F0-49A7-81E0-6E0753F290E2}">
      <dsp:nvSpPr>
        <dsp:cNvPr id="0" name=""/>
        <dsp:cNvSpPr/>
      </dsp:nvSpPr>
      <dsp:spPr>
        <a:xfrm>
          <a:off x="5661890" y="1569532"/>
          <a:ext cx="2020453" cy="1212272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Code</a:t>
          </a:r>
          <a:endParaRPr lang="en-US" sz="3800" kern="1200" dirty="0"/>
        </a:p>
      </dsp:txBody>
      <dsp:txXfrm>
        <a:off x="5697396" y="1605038"/>
        <a:ext cx="1949441" cy="1141260"/>
      </dsp:txXfrm>
    </dsp:sp>
    <dsp:sp modelId="{31B1E873-2439-42E5-AD63-79C5357B7B26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884389" y="2025346"/>
        <a:ext cx="299835" cy="300644"/>
      </dsp:txXfrm>
    </dsp:sp>
    <dsp:sp modelId="{0F3499FA-D42A-49AC-A072-059AA3439CD3}">
      <dsp:nvSpPr>
        <dsp:cNvPr id="0" name=""/>
        <dsp:cNvSpPr/>
      </dsp:nvSpPr>
      <dsp:spPr>
        <a:xfrm>
          <a:off x="8490525" y="1569532"/>
          <a:ext cx="2020453" cy="1212272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Solution</a:t>
          </a:r>
          <a:endParaRPr lang="en-US" sz="3800" kern="1200" dirty="0"/>
        </a:p>
      </dsp:txBody>
      <dsp:txXfrm>
        <a:off x="8526031" y="1605038"/>
        <a:ext cx="1949441" cy="1141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D948C-F3CC-4523-AA6F-F0DB6B5A2CD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D8480-A100-4396-B6B7-47CFBF4D18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89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D8480-A100-4396-B6B7-47CFBF4D18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9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0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4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4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4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53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34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9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54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3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972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6E02F-B1A6-466A-A1D6-1FDC619ED13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46744-281B-4A52-A6E7-8E8801420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81046" y="-811885"/>
            <a:ext cx="9144000" cy="2387600"/>
          </a:xfrm>
        </p:spPr>
        <p:txBody>
          <a:bodyPr/>
          <a:lstStyle/>
          <a:p>
            <a:r>
              <a:rPr lang="en-US" dirty="0" smtClean="0"/>
              <a:t>AI-INVASION 2019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81046" y="1890468"/>
            <a:ext cx="9144000" cy="1655762"/>
          </a:xfrm>
        </p:spPr>
        <p:txBody>
          <a:bodyPr/>
          <a:lstStyle/>
          <a:p>
            <a:r>
              <a:rPr lang="en-US" dirty="0" smtClean="0"/>
              <a:t>A 5 day  Introduction to Python and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7" y="835270"/>
            <a:ext cx="4390292" cy="4390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8832" y="3860983"/>
            <a:ext cx="677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 Presentation by Rising </a:t>
            </a:r>
            <a:r>
              <a:rPr lang="en-US" sz="3600" dirty="0" err="1" smtClean="0"/>
              <a:t>Odegua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777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0640">
            <a:off x="5838195" y="3131455"/>
            <a:ext cx="2379456" cy="1583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</a:t>
            </a:r>
            <a:r>
              <a:rPr lang="en-US" b="1" dirty="0" smtClean="0"/>
              <a:t>The Classical Approach</a:t>
            </a:r>
            <a:r>
              <a:rPr lang="en-US" b="1" dirty="0"/>
              <a:t> </a:t>
            </a:r>
            <a:r>
              <a:rPr lang="en-US" b="1" dirty="0" smtClean="0"/>
              <a:t>Fails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is a set of problems where we are not able to identify and </a:t>
            </a:r>
            <a:r>
              <a:rPr lang="en-US" i="1" dirty="0"/>
              <a:t>explicitly</a:t>
            </a:r>
            <a:r>
              <a:rPr lang="en-US" dirty="0"/>
              <a:t> write down these rules. This concerns problems like image and speech recognition, natural language processing, or identifying complex patterns in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8" y="3623734"/>
            <a:ext cx="3765344" cy="2404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837">
            <a:off x="5275471" y="4910666"/>
            <a:ext cx="1752452" cy="1744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56" y="4628771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6807">
            <a:off x="9000539" y="3183712"/>
            <a:ext cx="2353260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213866"/>
              </p:ext>
            </p:extLst>
          </p:nvPr>
        </p:nvGraphicFramePr>
        <p:xfrm>
          <a:off x="516466" y="809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4926523"/>
            <a:ext cx="2293459" cy="146476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8540947">
            <a:off x="3352800" y="4148668"/>
            <a:ext cx="948266" cy="457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2714756">
            <a:off x="1286823" y="4079471"/>
            <a:ext cx="1013900" cy="541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21945" y="4080933"/>
            <a:ext cx="5571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are able to identify objects with our eyes, talk to </a:t>
            </a:r>
            <a:r>
              <a:rPr lang="en-US" sz="2400" dirty="0" smtClean="0"/>
              <a:t>and understand other people, read and write text, understand languages. </a:t>
            </a:r>
            <a:r>
              <a:rPr lang="en-US" sz="2400" dirty="0" err="1" smtClean="0"/>
              <a:t>e.t.c</a:t>
            </a:r>
            <a:endParaRPr lang="en-US" sz="2400" dirty="0" smtClean="0"/>
          </a:p>
          <a:p>
            <a:r>
              <a:rPr lang="en-US" sz="2400" dirty="0" smtClean="0"/>
              <a:t>But </a:t>
            </a:r>
            <a:r>
              <a:rPr lang="en-US" sz="2400" dirty="0"/>
              <a:t>we </a:t>
            </a:r>
            <a:r>
              <a:rPr lang="en-US" sz="2400" dirty="0" smtClean="0"/>
              <a:t>don’t know how our </a:t>
            </a:r>
            <a:r>
              <a:rPr lang="en-US" sz="2400" dirty="0"/>
              <a:t>brain does </a:t>
            </a:r>
            <a:r>
              <a:rPr lang="en-US" sz="2400" dirty="0" smtClean="0"/>
              <a:t>it, or what </a:t>
            </a:r>
            <a:r>
              <a:rPr lang="en-US" sz="2400" dirty="0"/>
              <a:t>rules it </a:t>
            </a:r>
            <a:r>
              <a:rPr lang="en-US" sz="2400" dirty="0" smtClean="0"/>
              <a:t>follows.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067351">
            <a:off x="10144478" y="4111754"/>
            <a:ext cx="20816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Nature is too complex, too ambiguous, varies a lot, hence cannot be described by a finite set of explicit rules.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		Why Machine Learning?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16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RE-DEFINING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1867" y="1690688"/>
            <a:ext cx="7840133" cy="6166379"/>
          </a:xfrm>
        </p:spPr>
        <p:txBody>
          <a:bodyPr>
            <a:noAutofit/>
          </a:bodyPr>
          <a:lstStyle/>
          <a:p>
            <a:r>
              <a:rPr lang="en-US" sz="3200" dirty="0"/>
              <a:t> Machine learning is basically </a:t>
            </a:r>
            <a:r>
              <a:rPr lang="en-US" sz="3200" dirty="0" smtClean="0"/>
              <a:t>an </a:t>
            </a:r>
            <a:r>
              <a:rPr lang="en-US" sz="3200" b="1" dirty="0" smtClean="0"/>
              <a:t>automated</a:t>
            </a:r>
            <a:r>
              <a:rPr lang="en-US" sz="3200" dirty="0" smtClean="0"/>
              <a:t> approach</a:t>
            </a:r>
            <a:r>
              <a:rPr lang="en-US" sz="3200" dirty="0"/>
              <a:t>, where </a:t>
            </a:r>
            <a:r>
              <a:rPr lang="en-US" sz="3200" dirty="0" smtClean="0"/>
              <a:t>a machine (computer) analyzes data </a:t>
            </a:r>
            <a:r>
              <a:rPr lang="en-US" sz="3200" dirty="0"/>
              <a:t>(images, </a:t>
            </a:r>
            <a:r>
              <a:rPr lang="en-US" sz="3200" dirty="0" smtClean="0"/>
              <a:t>audio, </a:t>
            </a:r>
            <a:r>
              <a:rPr lang="en-US" sz="3200" dirty="0"/>
              <a:t>texts, etc.) for certain patterns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The </a:t>
            </a:r>
            <a:r>
              <a:rPr lang="en-US" sz="3200" dirty="0" smtClean="0"/>
              <a:t>difference is </a:t>
            </a:r>
            <a:r>
              <a:rPr lang="en-US" sz="3200" dirty="0"/>
              <a:t>that the </a:t>
            </a:r>
            <a:r>
              <a:rPr lang="en-US" sz="3200" dirty="0" smtClean="0"/>
              <a:t>machine figures </a:t>
            </a:r>
            <a:r>
              <a:rPr lang="en-US" sz="3200" dirty="0"/>
              <a:t>out </a:t>
            </a:r>
            <a:r>
              <a:rPr lang="en-US" sz="3200" dirty="0" smtClean="0"/>
              <a:t>the </a:t>
            </a:r>
            <a:r>
              <a:rPr lang="en-US" sz="3200" b="1" dirty="0" smtClean="0"/>
              <a:t>rules</a:t>
            </a:r>
            <a:r>
              <a:rPr lang="en-US" sz="3200" dirty="0" smtClean="0"/>
              <a:t> on </a:t>
            </a:r>
            <a:r>
              <a:rPr lang="en-US" sz="3200" dirty="0"/>
              <a:t>its own, </a:t>
            </a:r>
            <a:r>
              <a:rPr lang="en-US" sz="3200" dirty="0" err="1" smtClean="0"/>
              <a:t>i.e</a:t>
            </a:r>
            <a:r>
              <a:rPr lang="en-US" sz="3200" dirty="0" smtClean="0"/>
              <a:t> which </a:t>
            </a:r>
            <a:r>
              <a:rPr lang="en-US" sz="3200" dirty="0"/>
              <a:t>patterns to look for (</a:t>
            </a:r>
            <a:r>
              <a:rPr lang="en-US" sz="3200" dirty="0">
                <a:solidFill>
                  <a:srgbClr val="C00000"/>
                </a:solidFill>
              </a:rPr>
              <a:t>usually by analyzing </a:t>
            </a:r>
            <a:r>
              <a:rPr lang="en-US" sz="3200" dirty="0" smtClean="0">
                <a:solidFill>
                  <a:srgbClr val="C00000"/>
                </a:solidFill>
              </a:rPr>
              <a:t>many examples</a:t>
            </a:r>
            <a:r>
              <a:rPr lang="en-US" sz="3200" dirty="0"/>
              <a:t>). </a:t>
            </a:r>
            <a:endParaRPr lang="en-US" sz="3200" dirty="0" smtClean="0"/>
          </a:p>
          <a:p>
            <a:r>
              <a:rPr lang="en-US" sz="3200" dirty="0" smtClean="0"/>
              <a:t>The machine</a:t>
            </a:r>
            <a:r>
              <a:rPr lang="en-US" sz="3200" dirty="0"/>
              <a:t> learns the </a:t>
            </a:r>
            <a:r>
              <a:rPr lang="en-US" sz="3200" dirty="0" smtClean="0"/>
              <a:t>rules </a:t>
            </a:r>
            <a:r>
              <a:rPr lang="en-US" sz="3200" dirty="0"/>
              <a:t>which </a:t>
            </a:r>
            <a:r>
              <a:rPr lang="en-US" sz="3200" dirty="0" smtClean="0"/>
              <a:t>would be impossible for a programmer to </a:t>
            </a:r>
            <a:r>
              <a:rPr lang="en-US" sz="3200" b="1" dirty="0" smtClean="0"/>
              <a:t>explicitly</a:t>
            </a:r>
            <a:r>
              <a:rPr lang="en-US" sz="3200" dirty="0" smtClean="0"/>
              <a:t> write down.</a:t>
            </a: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							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" y="2325687"/>
            <a:ext cx="4029707" cy="30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5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you use Machine Learning?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200" dirty="0" smtClean="0">
                <a:solidFill>
                  <a:srgbClr val="C00000"/>
                </a:solidFill>
              </a:rPr>
              <a:t>Not all task requires ML!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Only Use ML when: </a:t>
            </a:r>
          </a:p>
          <a:p>
            <a:r>
              <a:rPr lang="en-US" dirty="0" smtClean="0"/>
              <a:t>When classical approach fails.</a:t>
            </a:r>
          </a:p>
          <a:p>
            <a:r>
              <a:rPr lang="en-US" dirty="0" smtClean="0"/>
              <a:t>When classical approach works but is computational intractable.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0" y="1825625"/>
            <a:ext cx="4651830" cy="301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PRODUCTS THAT USE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237503"/>
            <a:ext cx="9677400" cy="5125727"/>
          </a:xfrm>
        </p:spPr>
      </p:pic>
    </p:spTree>
    <p:extLst>
      <p:ext uri="{BB962C8B-B14F-4D97-AF65-F5344CB8AC3E}">
        <p14:creationId xmlns:p14="http://schemas.microsoft.com/office/powerpoint/2010/main" val="18452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Spam </a:t>
            </a:r>
            <a:r>
              <a:rPr lang="en-US" dirty="0" err="1" smtClean="0"/>
              <a:t>Detection_</a:t>
            </a:r>
            <a:r>
              <a:rPr lang="en-US" sz="3200" dirty="0" err="1" smtClean="0"/>
              <a:t>products</a:t>
            </a:r>
            <a:r>
              <a:rPr lang="en-US" sz="3200" dirty="0" smtClean="0"/>
              <a:t> that uses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9753"/>
            <a:ext cx="7501467" cy="32615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67" y="4343468"/>
            <a:ext cx="3869513" cy="2514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5077132"/>
            <a:ext cx="6993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Google Mail detects your spam mail automatically, it is as a result of applying machine learning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32119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Card </a:t>
            </a:r>
            <a:r>
              <a:rPr lang="en-US" dirty="0" err="1" smtClean="0"/>
              <a:t>Fraud_</a:t>
            </a:r>
            <a:r>
              <a:rPr lang="en-US" sz="3200" dirty="0" err="1" smtClean="0"/>
              <a:t>products</a:t>
            </a:r>
            <a:r>
              <a:rPr lang="en-US" sz="3200" dirty="0" smtClean="0"/>
              <a:t> that uses ML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3622"/>
            <a:ext cx="7571084" cy="38606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11" y="4826000"/>
            <a:ext cx="2617573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588707"/>
            <a:ext cx="7662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Used by Payment Institutions to detect unusual or anomalous activities regarding customer card transactions.</a:t>
            </a:r>
          </a:p>
        </p:txBody>
      </p:sp>
    </p:spTree>
    <p:extLst>
      <p:ext uri="{BB962C8B-B14F-4D97-AF65-F5344CB8AC3E}">
        <p14:creationId xmlns:p14="http://schemas.microsoft.com/office/powerpoint/2010/main" val="218805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3732"/>
            <a:ext cx="10515600" cy="1325563"/>
          </a:xfrm>
        </p:spPr>
        <p:txBody>
          <a:bodyPr/>
          <a:lstStyle/>
          <a:p>
            <a:r>
              <a:rPr lang="en-US" dirty="0" smtClean="0"/>
              <a:t>Product </a:t>
            </a:r>
            <a:r>
              <a:rPr lang="en-US" dirty="0" err="1" smtClean="0"/>
              <a:t>Recommendation</a:t>
            </a:r>
            <a:r>
              <a:rPr lang="en-US" dirty="0" err="1" smtClean="0">
                <a:solidFill>
                  <a:prstClr val="black"/>
                </a:solidFill>
              </a:rPr>
              <a:t>_</a:t>
            </a:r>
            <a:r>
              <a:rPr lang="en-US" sz="3200" dirty="0" err="1" smtClean="0">
                <a:solidFill>
                  <a:prstClr val="black"/>
                </a:solidFill>
              </a:rPr>
              <a:t>products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that uses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5541">
            <a:off x="6682864" y="1558800"/>
            <a:ext cx="4537324" cy="24071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7225">
            <a:off x="372535" y="1624763"/>
            <a:ext cx="4961466" cy="2332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42330"/>
            <a:ext cx="4242185" cy="2615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2088" y="4758267"/>
            <a:ext cx="54205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Netflix suggest movies to you, when Amazon suggest you books, or when YouTube recommend videos to you.  It's not magic, its machine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10" y="-2369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Face </a:t>
            </a:r>
            <a:r>
              <a:rPr lang="en-US" dirty="0" err="1" smtClean="0">
                <a:solidFill>
                  <a:prstClr val="black"/>
                </a:solidFill>
              </a:rPr>
              <a:t>Detection_</a:t>
            </a:r>
            <a:r>
              <a:rPr lang="en-US" sz="3200" dirty="0" err="1" smtClean="0">
                <a:solidFill>
                  <a:prstClr val="black"/>
                </a:solidFill>
              </a:rPr>
              <a:t>products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that uses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6" y="1436689"/>
            <a:ext cx="3802591" cy="29049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10" y="1833033"/>
            <a:ext cx="6096000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1" y="4611231"/>
            <a:ext cx="4910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When Facebook automatically recognizes faces of your friends in a photo, a machine learning process is what's running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5173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17" y="406400"/>
            <a:ext cx="11032067" cy="1284288"/>
          </a:xfrm>
        </p:spPr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Medical Treatment/</a:t>
            </a:r>
            <a:r>
              <a:rPr lang="en-US" dirty="0" err="1" smtClean="0">
                <a:solidFill>
                  <a:prstClr val="black"/>
                </a:solidFill>
              </a:rPr>
              <a:t>Diagnosis_</a:t>
            </a:r>
            <a:r>
              <a:rPr lang="en-US" sz="3200" dirty="0" err="1" smtClean="0">
                <a:solidFill>
                  <a:prstClr val="black"/>
                </a:solidFill>
              </a:rPr>
              <a:t>products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that uses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7" y="1502945"/>
            <a:ext cx="4296683" cy="3050645"/>
          </a:xfrm>
        </p:spPr>
      </p:pic>
      <p:sp>
        <p:nvSpPr>
          <p:cNvPr id="5" name="TextBox 4"/>
          <p:cNvSpPr txBox="1"/>
          <p:nvPr/>
        </p:nvSpPr>
        <p:spPr>
          <a:xfrm>
            <a:off x="6096000" y="2032000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IBM Watson </a:t>
            </a:r>
            <a:r>
              <a:rPr lang="en-US" b="1" dirty="0" smtClean="0"/>
              <a:t>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Babylon Health for Analysis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 smtClean="0"/>
              <a:t>Careskore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Google </a:t>
            </a:r>
            <a:r>
              <a:rPr lang="en-US" b="1" dirty="0" err="1"/>
              <a:t>Deepmind</a:t>
            </a:r>
            <a:r>
              <a:rPr lang="en-US" b="1" dirty="0"/>
              <a:t> Health for fast-track medical information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Splice Machine &amp; QIAGEN Clinical Insight (QCI) for precision </a:t>
            </a:r>
            <a:r>
              <a:rPr lang="en-US" b="1" dirty="0" smtClean="0"/>
              <a:t>medicine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Zephyr Health for Treatment </a:t>
            </a:r>
            <a:r>
              <a:rPr lang="en-US" b="1" dirty="0" smtClean="0"/>
              <a:t>design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="1" dirty="0" err="1" smtClean="0"/>
              <a:t>.t.c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99" y="4457700"/>
            <a:ext cx="3704167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2980">
            <a:off x="5714382" y="4608314"/>
            <a:ext cx="3043917" cy="2007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919008"/>
            <a:ext cx="44955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a database of symptoms and treatments of patients, a popular machine learning problem is to predict if a patient has a particular illness.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616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204">
            <a:off x="3845793" y="4441892"/>
            <a:ext cx="4046842" cy="191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5534" y="45958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About Data Science Nigeria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4" y="365125"/>
            <a:ext cx="3019425" cy="1514475"/>
          </a:xfrm>
        </p:spPr>
      </p:pic>
      <p:sp>
        <p:nvSpPr>
          <p:cNvPr id="5" name="TextBox 4"/>
          <p:cNvSpPr txBox="1"/>
          <p:nvPr/>
        </p:nvSpPr>
        <p:spPr>
          <a:xfrm>
            <a:off x="3575580" y="1769930"/>
            <a:ext cx="7298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Science Nigeria is a non-profit driven by a vision to build a world-class Artificial Intelligence knowledge, research and innovation ecosystem that delivers high impact research, business use applications, locally-relevant AI-first start-ups, increase employability and drive for social good use cases.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7566">
            <a:off x="8213777" y="4212998"/>
            <a:ext cx="3667635" cy="2063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" y="4078254"/>
            <a:ext cx="2152650" cy="212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2815" y="6231327"/>
            <a:ext cx="2219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DR BAYO ADEKANMBI</a:t>
            </a:r>
          </a:p>
          <a:p>
            <a:pPr algn="ctr"/>
            <a:r>
              <a:rPr lang="en-US" dirty="0" smtClean="0"/>
              <a:t>CTO MTN NIGERIA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3854" y="2551182"/>
            <a:ext cx="2293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FOUNDED BY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88533" y="3183129"/>
            <a:ext cx="242047" cy="6776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Customer </a:t>
            </a:r>
            <a:r>
              <a:rPr lang="en-US" dirty="0" err="1" smtClean="0">
                <a:solidFill>
                  <a:prstClr val="black"/>
                </a:solidFill>
              </a:rPr>
              <a:t>Segmentation_</a:t>
            </a:r>
            <a:r>
              <a:rPr lang="en-US" sz="3200" dirty="0" err="1" smtClean="0">
                <a:solidFill>
                  <a:prstClr val="black"/>
                </a:solidFill>
              </a:rPr>
              <a:t>products</a:t>
            </a:r>
            <a:r>
              <a:rPr lang="en-US" sz="3200" dirty="0" smtClean="0">
                <a:solidFill>
                  <a:prstClr val="black"/>
                </a:solidFill>
              </a:rPr>
              <a:t> </a:t>
            </a:r>
            <a:r>
              <a:rPr lang="en-US" sz="3200" dirty="0">
                <a:solidFill>
                  <a:prstClr val="black"/>
                </a:solidFill>
              </a:rPr>
              <a:t>that uses 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73" y="1468173"/>
            <a:ext cx="6211359" cy="4658519"/>
          </a:xfrm>
        </p:spPr>
      </p:pic>
      <p:sp>
        <p:nvSpPr>
          <p:cNvPr id="5" name="TextBox 4"/>
          <p:cNvSpPr txBox="1"/>
          <p:nvPr/>
        </p:nvSpPr>
        <p:spPr>
          <a:xfrm>
            <a:off x="0" y="2387600"/>
            <a:ext cx="5130800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prstClr val="black"/>
                </a:solidFill>
              </a:rPr>
              <a:t>Using Income and Age data we could cluster/ segment customer into the following categories.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dirty="0" smtClean="0">
                <a:solidFill>
                  <a:prstClr val="black"/>
                </a:solidFill>
              </a:rPr>
              <a:t>This is called </a:t>
            </a:r>
            <a:r>
              <a:rPr lang="en-US" sz="3200" dirty="0" smtClean="0">
                <a:solidFill>
                  <a:srgbClr val="C00000"/>
                </a:solidFill>
              </a:rPr>
              <a:t>Segmentation</a:t>
            </a:r>
            <a:r>
              <a:rPr lang="en-US" sz="3200" dirty="0" smtClean="0">
                <a:solidFill>
                  <a:prstClr val="black"/>
                </a:solidFill>
              </a:rPr>
              <a:t>.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81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734050" cy="3943350"/>
          </a:xfrm>
        </p:spPr>
      </p:pic>
      <p:sp>
        <p:nvSpPr>
          <p:cNvPr id="5" name="TextBox 4"/>
          <p:cNvSpPr txBox="1"/>
          <p:nvPr/>
        </p:nvSpPr>
        <p:spPr>
          <a:xfrm>
            <a:off x="7508875" y="1362590"/>
            <a:ext cx="4157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Supervised Learning: classification and regressions problems.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Unsupervised Learning : Clustering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Reinforcement Learning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3877734"/>
            <a:ext cx="3103032" cy="26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_</a:t>
            </a:r>
            <a:r>
              <a:rPr lang="en-US" sz="2000" dirty="0" smtClean="0"/>
              <a:t>TYPES OF MACHINE LEARNING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consists of Classification and Regression Problems.</a:t>
            </a:r>
          </a:p>
          <a:p>
            <a:r>
              <a:rPr lang="en-US" dirty="0" smtClean="0"/>
              <a:t>The target variable is known.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3154687"/>
            <a:ext cx="6197600" cy="3432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9">
            <a:off x="7035800" y="2819664"/>
            <a:ext cx="5029676" cy="376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_</a:t>
            </a:r>
            <a:r>
              <a:rPr lang="en-US" sz="2000" dirty="0" smtClean="0"/>
              <a:t>TYPES OF MACHINE LEARNING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consists of Clustering and Dimension Reduction Problems.</a:t>
            </a:r>
          </a:p>
          <a:p>
            <a:r>
              <a:rPr lang="en-US" dirty="0" smtClean="0"/>
              <a:t>The target variable is unknown.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2833"/>
            <a:ext cx="5952172" cy="3623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859">
            <a:off x="7047417" y="2556086"/>
            <a:ext cx="5023202" cy="3767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7838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9062" y="6311900"/>
            <a:ext cx="302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REINFORCEMENT LEARNING _</a:t>
            </a:r>
            <a:r>
              <a:rPr lang="en-US" sz="2000" dirty="0" smtClean="0"/>
              <a:t>TYPES OF MACHINE LEARNING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refers to goal-oriented algorithms, which learn how to attain a complex objective (goal) or maximize along a particular dimension over many </a:t>
            </a:r>
            <a:r>
              <a:rPr lang="en-US" dirty="0" smtClean="0"/>
              <a:t>steps.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37" y="3471333"/>
            <a:ext cx="4012229" cy="28405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703" y="2975508"/>
            <a:ext cx="5727097" cy="3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780" y="2138364"/>
            <a:ext cx="3096020" cy="31114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83" y="-53181"/>
            <a:ext cx="10515600" cy="1325563"/>
          </a:xfrm>
        </p:spPr>
        <p:txBody>
          <a:bodyPr/>
          <a:lstStyle/>
          <a:p>
            <a:r>
              <a:rPr lang="en-US" dirty="0" smtClean="0"/>
              <a:t>			DATA ANALYTICS/ANALYSIS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750" y="812801"/>
            <a:ext cx="10964333" cy="63669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analysis is a process of inspecting, cleansing, transforming, and </a:t>
            </a:r>
            <a:r>
              <a:rPr lang="en-US" b="1" dirty="0">
                <a:solidFill>
                  <a:srgbClr val="C00000"/>
                </a:solidFill>
              </a:rPr>
              <a:t>modeling</a:t>
            </a:r>
            <a:r>
              <a:rPr lang="en-US" dirty="0"/>
              <a:t> data with the goal of discovering useful information, informing conclusions, and supporting </a:t>
            </a:r>
            <a:r>
              <a:rPr lang="en-US" dirty="0" smtClean="0"/>
              <a:t>decision-making.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Techniques of Data Analysis: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Mining (Predictive Data Analysis)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Business Intelligence (Actionable Business Information)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Visualization (Representation of Data)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Data Analysis uses </a:t>
            </a:r>
            <a:r>
              <a:rPr lang="en-US" sz="3200" b="1" dirty="0" smtClean="0"/>
              <a:t>MACHINE LEARNING </a:t>
            </a:r>
            <a:r>
              <a:rPr lang="en-US" sz="3200" dirty="0" smtClean="0"/>
              <a:t>for </a:t>
            </a:r>
            <a:r>
              <a:rPr lang="en-US" sz="3200" b="1" dirty="0" smtClean="0">
                <a:solidFill>
                  <a:srgbClr val="C00000"/>
                </a:solidFill>
              </a:rPr>
              <a:t>Modelling</a:t>
            </a:r>
            <a:r>
              <a:rPr lang="en-US" sz="3200" b="1" dirty="0" smtClean="0"/>
              <a:t>!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" y="4291012"/>
            <a:ext cx="2800350" cy="162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4128629"/>
            <a:ext cx="3564466" cy="191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97016"/>
            <a:ext cx="10981267" cy="6442450"/>
          </a:xfrm>
        </p:spPr>
      </p:pic>
    </p:spTree>
    <p:extLst>
      <p:ext uri="{BB962C8B-B14F-4D97-AF65-F5344CB8AC3E}">
        <p14:creationId xmlns:p14="http://schemas.microsoft.com/office/powerpoint/2010/main" val="404356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DATA ANALYTICS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5466"/>
            <a:ext cx="10357385" cy="4904849"/>
          </a:xfrm>
        </p:spPr>
      </p:pic>
    </p:spTree>
    <p:extLst>
      <p:ext uri="{BB962C8B-B14F-4D97-AF65-F5344CB8AC3E}">
        <p14:creationId xmlns:p14="http://schemas.microsoft.com/office/powerpoint/2010/main" val="363917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1" y="24479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END OF INTRO TO MACHINE LEARNING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066" y="4063999"/>
            <a:ext cx="9906003" cy="2675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/>
              <a:t>NEXT UP—INTRO TO PYTHON FOR ML/DS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589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113770"/>
            <a:ext cx="10515600" cy="1325563"/>
          </a:xfrm>
        </p:spPr>
        <p:txBody>
          <a:bodyPr/>
          <a:lstStyle/>
          <a:p>
            <a:r>
              <a:rPr lang="en-US" dirty="0" smtClean="0"/>
              <a:t>WHY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19199"/>
            <a:ext cx="7054850" cy="60621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Python was built for readability and has les complexities.</a:t>
            </a:r>
          </a:p>
          <a:p>
            <a:r>
              <a:rPr lang="en-US" dirty="0" smtClean="0"/>
              <a:t>Python is easy to learn.  </a:t>
            </a:r>
          </a:p>
          <a:p>
            <a:r>
              <a:rPr lang="en-US" dirty="0" smtClean="0"/>
              <a:t>Lots of packages already built for Machine Learning.</a:t>
            </a:r>
          </a:p>
          <a:p>
            <a:pPr marL="0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work with images — 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opencv</a:t>
            </a:r>
            <a:r>
              <a:rPr lang="en-US" dirty="0"/>
              <a:t>, </a:t>
            </a:r>
            <a:r>
              <a:rPr lang="en-US" dirty="0" err="1"/>
              <a:t>scikit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work in text — </a:t>
            </a:r>
            <a:r>
              <a:rPr lang="en-US" dirty="0" err="1"/>
              <a:t>nltk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work in audio — </a:t>
            </a:r>
            <a:r>
              <a:rPr lang="en-US" dirty="0" err="1"/>
              <a:t>librosa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solve machine learning problem — pandas, </a:t>
            </a:r>
            <a:r>
              <a:rPr lang="en-US" dirty="0" err="1"/>
              <a:t>scikit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see the data clearly — </a:t>
            </a:r>
            <a:r>
              <a:rPr lang="en-US" dirty="0" err="1"/>
              <a:t>matplotlib</a:t>
            </a:r>
            <a:r>
              <a:rPr lang="en-US" dirty="0"/>
              <a:t>, </a:t>
            </a:r>
            <a:r>
              <a:rPr lang="en-US" dirty="0" err="1"/>
              <a:t>seaborn</a:t>
            </a:r>
            <a:r>
              <a:rPr lang="en-US" dirty="0"/>
              <a:t>, </a:t>
            </a:r>
            <a:r>
              <a:rPr lang="en-US" dirty="0" err="1"/>
              <a:t>scikit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use deep learning — </a:t>
            </a:r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 smtClean="0"/>
              <a:t>pytorch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do scientific computing — </a:t>
            </a:r>
            <a:r>
              <a:rPr lang="en-US" dirty="0" err="1"/>
              <a:t>scipy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integrate web applications — </a:t>
            </a:r>
            <a:r>
              <a:rPr lang="en-US" dirty="0" err="1"/>
              <a:t>Django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Want to take a </a:t>
            </a:r>
            <a:r>
              <a:rPr lang="en-US" dirty="0" smtClean="0"/>
              <a:t>fly</a:t>
            </a:r>
            <a:r>
              <a:rPr lang="en-US" dirty="0"/>
              <a:t> …. </a:t>
            </a:r>
            <a:r>
              <a:rPr lang="en-US" dirty="0" smtClean="0"/>
              <a:t>Import antigravity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84" y="776551"/>
            <a:ext cx="49339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867" y="-30956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KEY MILESTONES OF DSN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711200"/>
            <a:ext cx="10515600" cy="5706533"/>
          </a:xfrm>
        </p:spPr>
        <p:txBody>
          <a:bodyPr>
            <a:noAutofit/>
          </a:bodyPr>
          <a:lstStyle/>
          <a:p>
            <a:r>
              <a:rPr lang="en-US" sz="2400" dirty="0" smtClean="0"/>
              <a:t>300,000+ direct download of our Artificial Intelligence for Starter free </a:t>
            </a:r>
            <a:r>
              <a:rPr lang="en-US" sz="2400" dirty="0" err="1" smtClean="0"/>
              <a:t>ebook</a:t>
            </a:r>
            <a:r>
              <a:rPr lang="en-US" sz="2400" dirty="0" smtClean="0"/>
              <a:t> with contribution from recognized leaders like Prof </a:t>
            </a:r>
            <a:r>
              <a:rPr lang="en-US" sz="2400" dirty="0" err="1" smtClean="0"/>
              <a:t>Yoshua</a:t>
            </a:r>
            <a:r>
              <a:rPr lang="en-US" sz="2400" dirty="0" smtClean="0"/>
              <a:t> </a:t>
            </a:r>
            <a:r>
              <a:rPr lang="en-US" sz="2400" dirty="0" err="1" smtClean="0"/>
              <a:t>Bengio</a:t>
            </a:r>
            <a:r>
              <a:rPr lang="en-US" sz="2400" dirty="0" smtClean="0"/>
              <a:t> .</a:t>
            </a:r>
          </a:p>
          <a:p>
            <a:r>
              <a:rPr lang="en-US" sz="2400" dirty="0" smtClean="0"/>
              <a:t>10,212 participated in the 1st ever Intercampus Machine Learning competition that involved 95 universities.</a:t>
            </a:r>
          </a:p>
          <a:p>
            <a:r>
              <a:rPr lang="en-US" sz="2400" dirty="0" smtClean="0"/>
              <a:t>12,234 online participants in Data Science course</a:t>
            </a:r>
          </a:p>
          <a:p>
            <a:r>
              <a:rPr lang="en-US" sz="2400" dirty="0" smtClean="0"/>
              <a:t>Over 1,000 have participated in our face to face classes via fully residential all-expense-paid </a:t>
            </a:r>
            <a:r>
              <a:rPr lang="en-US" sz="2400" dirty="0" err="1" smtClean="0"/>
              <a:t>bootcamp</a:t>
            </a:r>
            <a:r>
              <a:rPr lang="en-US" sz="2400" dirty="0" smtClean="0"/>
              <a:t>, free meet-ups and weekly classes at the AI Hub.</a:t>
            </a:r>
          </a:p>
          <a:p>
            <a:r>
              <a:rPr lang="en-US" sz="2400" dirty="0" smtClean="0"/>
              <a:t> 203 direct job placement, project participation and internship.</a:t>
            </a:r>
          </a:p>
          <a:p>
            <a:r>
              <a:rPr lang="en-US" sz="2400" dirty="0" smtClean="0"/>
              <a:t>4 innovative product ideas that are being pre-incubated</a:t>
            </a:r>
          </a:p>
          <a:p>
            <a:r>
              <a:rPr lang="en-US" sz="2400" dirty="0" smtClean="0"/>
              <a:t>The largest convergence of academia and industry practitioners as mentors to support real-world application of learning.</a:t>
            </a:r>
          </a:p>
          <a:p>
            <a:r>
              <a:rPr lang="en-US" sz="2400" dirty="0" smtClean="0"/>
              <a:t>High impact learning </a:t>
            </a:r>
            <a:r>
              <a:rPr lang="en-US" sz="2400" dirty="0" err="1" smtClean="0"/>
              <a:t>bootcamps</a:t>
            </a:r>
            <a:r>
              <a:rPr lang="en-US" sz="2400" dirty="0" smtClean="0"/>
              <a:t>, academic engagement and direct job placements (full time, freelance and internships) for young Nigerian data scientists </a:t>
            </a:r>
          </a:p>
          <a:p>
            <a:r>
              <a:rPr lang="en-US" sz="2400" dirty="0" smtClean="0"/>
              <a:t>Strategic partnership with leading firms and </a:t>
            </a:r>
            <a:r>
              <a:rPr lang="en-US" sz="2400" dirty="0" err="1" smtClean="0"/>
              <a:t>organisation</a:t>
            </a:r>
            <a:r>
              <a:rPr lang="en-US" sz="2400" dirty="0" smtClean="0"/>
              <a:t>. </a:t>
            </a:r>
            <a:r>
              <a:rPr lang="en-US" sz="2400" dirty="0" err="1" smtClean="0"/>
              <a:t>e.t.c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                                                   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23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205"/>
            <a:ext cx="10515600" cy="1325563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PYTHON_</a:t>
            </a:r>
            <a:r>
              <a:rPr lang="en-US" sz="3600" dirty="0" err="1" smtClean="0"/>
              <a:t>contd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267" y="1337733"/>
            <a:ext cx="7071783" cy="4836585"/>
          </a:xfrm>
        </p:spPr>
        <p:txBody>
          <a:bodyPr>
            <a:normAutofit/>
          </a:bodyPr>
          <a:lstStyle/>
          <a:p>
            <a:r>
              <a:rPr lang="en-US" dirty="0" smtClean="0"/>
              <a:t>Shorter syntax.</a:t>
            </a:r>
          </a:p>
          <a:p>
            <a:r>
              <a:rPr lang="en-US" dirty="0" smtClean="0"/>
              <a:t>Uses whitespaces instead of braces.</a:t>
            </a:r>
          </a:p>
          <a:p>
            <a:r>
              <a:rPr lang="en-US" dirty="0" smtClean="0"/>
              <a:t>Future predictions show increased demand and use.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50" y="897467"/>
            <a:ext cx="4933950" cy="439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604743"/>
            <a:ext cx="5537200" cy="3253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3867" y="6519333"/>
            <a:ext cx="397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</a:t>
            </a:r>
            <a:r>
              <a:rPr lang="en-US" dirty="0" smtClean="0"/>
              <a:t>: </a:t>
            </a:r>
            <a:r>
              <a:rPr lang="en-US" dirty="0" err="1" smtClean="0"/>
              <a:t>stackoverflow</a:t>
            </a:r>
            <a:r>
              <a:rPr lang="en-US" dirty="0" smtClean="0"/>
              <a:t> developer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7479" y="2423160"/>
            <a:ext cx="6126481" cy="20116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INTRO TO JUPYTER </a:t>
            </a:r>
            <a:r>
              <a:rPr lang="en-US" sz="3600" dirty="0" smtClean="0">
                <a:solidFill>
                  <a:srgbClr val="FF0000"/>
                </a:solidFill>
              </a:rPr>
              <a:t>NOTEBOOK</a:t>
            </a:r>
            <a:r>
              <a:rPr lang="en-US" sz="3600" dirty="0" smtClean="0"/>
              <a:t> AND JUPYTER </a:t>
            </a:r>
            <a:r>
              <a:rPr lang="en-US" sz="3600" dirty="0" smtClean="0">
                <a:solidFill>
                  <a:srgbClr val="FF0000"/>
                </a:solidFill>
              </a:rPr>
              <a:t>LAB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3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36207"/>
            <a:ext cx="6468533" cy="245268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END OF DAY 1</a:t>
            </a:r>
            <a:br>
              <a:rPr lang="en-US" dirty="0" smtClean="0"/>
            </a:br>
            <a:r>
              <a:rPr lang="en-US" dirty="0" smtClean="0"/>
              <a:t>Thank you for Listening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65" y="950547"/>
            <a:ext cx="3251201" cy="50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9026"/>
            <a:ext cx="2904067" cy="2941373"/>
          </a:xfrm>
        </p:spPr>
      </p:pic>
      <p:sp>
        <p:nvSpPr>
          <p:cNvPr id="5" name="TextBox 4"/>
          <p:cNvSpPr txBox="1"/>
          <p:nvPr/>
        </p:nvSpPr>
        <p:spPr>
          <a:xfrm>
            <a:off x="4402667" y="1913467"/>
            <a:ext cx="77893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I’m Human and Nigerian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Name is Rising </a:t>
            </a:r>
            <a:r>
              <a:rPr lang="en-US" dirty="0" err="1" smtClean="0"/>
              <a:t>Osaboyen</a:t>
            </a:r>
            <a:r>
              <a:rPr lang="en-US" dirty="0" smtClean="0"/>
              <a:t> </a:t>
            </a:r>
            <a:r>
              <a:rPr lang="en-US" dirty="0" err="1" smtClean="0"/>
              <a:t>Odegua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CS Undergrad at Ambrose </a:t>
            </a:r>
            <a:r>
              <a:rPr lang="en-US" dirty="0" err="1" smtClean="0"/>
              <a:t>Alli</a:t>
            </a:r>
            <a:r>
              <a:rPr lang="en-US" dirty="0" smtClean="0"/>
              <a:t> University (Finals, Class of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Software Developer at IRSL Consulting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 play with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Leads AI-PLUS community in AAU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Scientist and Machine Learning Engineer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Done a couple of research on Ensemble Techniques (yet to be published)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Ranked 11</a:t>
            </a:r>
            <a:r>
              <a:rPr lang="en-US" baseline="30000" dirty="0" smtClean="0"/>
              <a:t>th</a:t>
            </a:r>
            <a:r>
              <a:rPr lang="en-US" dirty="0" smtClean="0"/>
              <a:t> on </a:t>
            </a:r>
            <a:r>
              <a:rPr lang="en-US" dirty="0" err="1" smtClean="0"/>
              <a:t>Zindi</a:t>
            </a:r>
            <a:r>
              <a:rPr lang="en-US" dirty="0" smtClean="0"/>
              <a:t> Africa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Won a couple Machine Learning Competition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0199" y="5871060"/>
            <a:ext cx="1137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@</a:t>
            </a:r>
            <a:r>
              <a:rPr lang="en-US" dirty="0" err="1" smtClean="0"/>
              <a:t>risin_developer</a:t>
            </a:r>
            <a:r>
              <a:rPr lang="en-US" dirty="0" smtClean="0"/>
              <a:t>                       @</a:t>
            </a:r>
            <a:r>
              <a:rPr lang="en-US" dirty="0" err="1" smtClean="0"/>
              <a:t>rising_developer</a:t>
            </a:r>
            <a:r>
              <a:rPr lang="en-US" dirty="0" smtClean="0"/>
              <a:t>                          rising-</a:t>
            </a:r>
            <a:r>
              <a:rPr lang="en-US" dirty="0" err="1" smtClean="0"/>
              <a:t>odegua</a:t>
            </a:r>
            <a:r>
              <a:rPr lang="en-US" dirty="0" smtClean="0"/>
              <a:t>                         Rising </a:t>
            </a:r>
            <a:r>
              <a:rPr lang="en-US" dirty="0" err="1" smtClean="0"/>
              <a:t>Odegua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4" t="32435" r="35487" b="46326"/>
          <a:stretch/>
        </p:blipFill>
        <p:spPr>
          <a:xfrm>
            <a:off x="512233" y="5703682"/>
            <a:ext cx="651934" cy="704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70256" r="51667" b="8899"/>
          <a:stretch/>
        </p:blipFill>
        <p:spPr>
          <a:xfrm>
            <a:off x="3285067" y="5634300"/>
            <a:ext cx="788064" cy="7734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4" y="5317067"/>
            <a:ext cx="1491368" cy="1491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4965" r="62778" b="74976"/>
          <a:stretch/>
        </p:blipFill>
        <p:spPr>
          <a:xfrm>
            <a:off x="9034505" y="5604796"/>
            <a:ext cx="752962" cy="8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 smtClean="0">
                <a:solidFill>
                  <a:srgbClr val="FF0000"/>
                </a:solidFill>
              </a:rPr>
              <a:t> CONTENT TO COVER</a:t>
            </a:r>
          </a:p>
          <a:p>
            <a:pPr marL="0" indent="0" algn="ctr">
              <a:buNone/>
            </a:pPr>
            <a:endParaRPr lang="en-US" u="sng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/>
              <a:t>Introduction to Machine Learning Part 1</a:t>
            </a:r>
          </a:p>
          <a:p>
            <a:pPr algn="ctr"/>
            <a:r>
              <a:rPr lang="en-US" dirty="0" smtClean="0"/>
              <a:t>What is Machine Learning?</a:t>
            </a:r>
          </a:p>
          <a:p>
            <a:pPr algn="ctr"/>
            <a:r>
              <a:rPr lang="en-US" dirty="0"/>
              <a:t>W</a:t>
            </a:r>
            <a:r>
              <a:rPr lang="en-US" dirty="0" smtClean="0"/>
              <a:t>hat it does actually or why do we need ML or AI?</a:t>
            </a:r>
          </a:p>
          <a:p>
            <a:pPr algn="ctr"/>
            <a:r>
              <a:rPr lang="en-US" dirty="0" smtClean="0"/>
              <a:t>Types of Machine Learning algorithms</a:t>
            </a:r>
          </a:p>
          <a:p>
            <a:pPr algn="ctr"/>
            <a:r>
              <a:rPr lang="en-US" dirty="0" smtClean="0"/>
              <a:t>Intro to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5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470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Introduction to Machine Learning Part 1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017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			   			What is Machine Learning?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5" y="1027794"/>
            <a:ext cx="3457482" cy="2357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3046" y="1691777"/>
            <a:ext cx="6231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Machine Learning is a branch of Artificial Intelligence (AI), </a:t>
            </a:r>
            <a:r>
              <a:rPr lang="en-US" sz="2400" b="1" dirty="0" smtClean="0"/>
              <a:t>which helps in making machines capable </a:t>
            </a:r>
            <a:r>
              <a:rPr lang="en-US" sz="2400" dirty="0" smtClean="0"/>
              <a:t>of learning from observational data without being explicitly programmed.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0131" y="3452998"/>
            <a:ext cx="51931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“A computer program is said to learn from </a:t>
            </a:r>
            <a:r>
              <a:rPr lang="en-US" sz="2400" b="1" dirty="0" smtClean="0"/>
              <a:t>experience</a:t>
            </a:r>
            <a:r>
              <a:rPr lang="en-US" sz="2400" dirty="0" smtClean="0"/>
              <a:t> E with respect to some class of </a:t>
            </a:r>
            <a:r>
              <a:rPr lang="en-US" sz="2400" b="1" dirty="0" smtClean="0"/>
              <a:t>tasks</a:t>
            </a:r>
            <a:r>
              <a:rPr lang="en-US" sz="2400" dirty="0" smtClean="0"/>
              <a:t> T and </a:t>
            </a:r>
            <a:r>
              <a:rPr lang="en-US" sz="2400" b="1" dirty="0" smtClean="0"/>
              <a:t>performance</a:t>
            </a:r>
            <a:r>
              <a:rPr lang="en-US" sz="2400" dirty="0" smtClean="0"/>
              <a:t> measure P if its performance at tasks in T, as measured by P, improves with experience E.”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Tom Mitchell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51" y="3993680"/>
            <a:ext cx="3540655" cy="25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8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is a component of AI !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8400"/>
            <a:ext cx="9599789" cy="4906963"/>
          </a:xfrm>
        </p:spPr>
      </p:pic>
    </p:spTree>
    <p:extLst>
      <p:ext uri="{BB962C8B-B14F-4D97-AF65-F5344CB8AC3E}">
        <p14:creationId xmlns:p14="http://schemas.microsoft.com/office/powerpoint/2010/main" val="16316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hat does it actually do or why do we need ML or AI?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34932" y="1896533"/>
            <a:ext cx="7137401" cy="4280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We want to </a:t>
            </a:r>
            <a:r>
              <a:rPr lang="en-US" sz="3600" b="1" dirty="0" smtClean="0"/>
              <a:t>automate</a:t>
            </a:r>
            <a:r>
              <a:rPr lang="en-US" sz="3600" b="1" dirty="0" smtClean="0">
                <a:solidFill>
                  <a:srgbClr val="FF0000"/>
                </a:solidFill>
              </a:rPr>
              <a:t> certain 	processes using a computer.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1690688"/>
            <a:ext cx="3826933" cy="3372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8334" y="3810000"/>
            <a:ext cx="6485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 But </a:t>
            </a:r>
            <a:r>
              <a:rPr lang="en-US" sz="2400" dirty="0" smtClean="0"/>
              <a:t>we’ve been automating tasks since the invention of the computer. </a:t>
            </a:r>
            <a:r>
              <a:rPr lang="en-US" sz="2400" dirty="0"/>
              <a:t>T</a:t>
            </a:r>
            <a:r>
              <a:rPr lang="en-US" sz="2400" dirty="0" smtClean="0"/>
              <a:t>his </a:t>
            </a:r>
            <a:r>
              <a:rPr lang="en-US" sz="2400" dirty="0"/>
              <a:t>raises </a:t>
            </a:r>
            <a:r>
              <a:rPr lang="en-US" sz="2400" dirty="0" smtClean="0"/>
              <a:t>the next question. 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Why </a:t>
            </a:r>
            <a:r>
              <a:rPr lang="en-US" sz="2400" dirty="0">
                <a:solidFill>
                  <a:srgbClr val="C00000"/>
                </a:solidFill>
              </a:rPr>
              <a:t>is the classical way of programming a </a:t>
            </a:r>
            <a:r>
              <a:rPr lang="en-US" sz="2400" dirty="0" smtClean="0">
                <a:solidFill>
                  <a:srgbClr val="C00000"/>
                </a:solidFill>
              </a:rPr>
              <a:t>     	computer </a:t>
            </a:r>
            <a:r>
              <a:rPr lang="en-US" sz="2400" dirty="0">
                <a:solidFill>
                  <a:srgbClr val="C00000"/>
                </a:solidFill>
              </a:rPr>
              <a:t>not sufficient?</a:t>
            </a:r>
          </a:p>
        </p:txBody>
      </p:sp>
      <p:sp>
        <p:nvSpPr>
          <p:cNvPr id="9" name="Rectangle 8"/>
          <p:cNvSpPr/>
          <p:nvPr/>
        </p:nvSpPr>
        <p:spPr>
          <a:xfrm rot="1637186">
            <a:off x="9584178" y="5000508"/>
            <a:ext cx="192919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 rot="20654616">
            <a:off x="4054872" y="5108231"/>
            <a:ext cx="6884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17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Classical Way of Programming Machines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364990"/>
              </p:ext>
            </p:extLst>
          </p:nvPr>
        </p:nvGraphicFramePr>
        <p:xfrm>
          <a:off x="516466" y="809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67" y="4656665"/>
            <a:ext cx="2293459" cy="200448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8540947">
            <a:off x="3352800" y="4148668"/>
            <a:ext cx="948266" cy="457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2714756">
            <a:off x="1286823" y="4079471"/>
            <a:ext cx="1013900" cy="541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21945" y="4080933"/>
            <a:ext cx="5571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developer or product manager analyzes the problem and figures out the </a:t>
            </a:r>
            <a:r>
              <a:rPr lang="en-US" sz="2400" dirty="0" smtClean="0"/>
              <a:t>rules/algorithm. This rules or Algorithm are then</a:t>
            </a:r>
            <a:r>
              <a:rPr lang="en-US" sz="2400" dirty="0"/>
              <a:t> </a:t>
            </a:r>
            <a:r>
              <a:rPr lang="en-US" sz="2400" dirty="0" smtClean="0"/>
              <a:t>translated into </a:t>
            </a:r>
            <a:r>
              <a:rPr lang="en-US" sz="2400" dirty="0"/>
              <a:t>programming code that can be run on a computer.</a:t>
            </a:r>
          </a:p>
        </p:txBody>
      </p:sp>
      <p:sp>
        <p:nvSpPr>
          <p:cNvPr id="9" name="TextBox 8"/>
          <p:cNvSpPr txBox="1"/>
          <p:nvPr/>
        </p:nvSpPr>
        <p:spPr>
          <a:xfrm rot="1067351">
            <a:off x="10144478" y="4419529"/>
            <a:ext cx="2081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Examples are: 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Apps, Games, Online stores, Websites, Accounting </a:t>
            </a:r>
            <a:r>
              <a:rPr lang="en-US" sz="2000" dirty="0" err="1" smtClean="0">
                <a:solidFill>
                  <a:srgbClr val="C00000"/>
                </a:solidFill>
              </a:rPr>
              <a:t>Softrwares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 smtClean="0">
                <a:solidFill>
                  <a:srgbClr val="C00000"/>
                </a:solidFill>
              </a:rPr>
              <a:t>e.t.c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9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999</Words>
  <Application>Microsoft Office PowerPoint</Application>
  <PresentationFormat>Widescreen</PresentationFormat>
  <Paragraphs>162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AI-INVASION 2019</vt:lpstr>
      <vt:lpstr>About Data Science Nigeria</vt:lpstr>
      <vt:lpstr>KEY MILESTONES OF DSN</vt:lpstr>
      <vt:lpstr>About Me</vt:lpstr>
      <vt:lpstr>DAY 1</vt:lpstr>
      <vt:lpstr>Introduction to Machine Learning Part 1 </vt:lpstr>
      <vt:lpstr>Machine learning is a component of AI ! </vt:lpstr>
      <vt:lpstr>What does it actually do or why do we need ML or AI?</vt:lpstr>
      <vt:lpstr>The Classical Way of Programming Machines</vt:lpstr>
      <vt:lpstr>Where The Classical Approach Fails</vt:lpstr>
      <vt:lpstr>   Why Machine Learning?</vt:lpstr>
      <vt:lpstr>RE-DEFINING MACHINE LEARNING</vt:lpstr>
      <vt:lpstr>Where should you use Machine Learning?</vt:lpstr>
      <vt:lpstr>PRODUCTS THAT USE ML</vt:lpstr>
      <vt:lpstr>Spam Detection_products that uses ML</vt:lpstr>
      <vt:lpstr>Credit Card Fraud_products that uses ML</vt:lpstr>
      <vt:lpstr>Product Recommendation_products that uses ML</vt:lpstr>
      <vt:lpstr>Face Detection_products that uses ML</vt:lpstr>
      <vt:lpstr>Medical Treatment/Diagnosis_products that uses ML</vt:lpstr>
      <vt:lpstr>Customer Segmentation_products that uses ML</vt:lpstr>
      <vt:lpstr>TYPES OF MACHINE LEARNING</vt:lpstr>
      <vt:lpstr>SUPERVISED LEARNING _TYPES OF MACHINE LEARNING</vt:lpstr>
      <vt:lpstr>UNSUPERVISED LEARNING _TYPES OF MACHINE LEARNING</vt:lpstr>
      <vt:lpstr>REINFORCEMENT LEARNING _TYPES OF MACHINE LEARNING</vt:lpstr>
      <vt:lpstr>   DATA ANALYTICS/ANALYSIS </vt:lpstr>
      <vt:lpstr>PowerPoint Presentation</vt:lpstr>
      <vt:lpstr>TYPES OF DATA ANALYTICS</vt:lpstr>
      <vt:lpstr>END OF INTRO TO MACHINE LEARNING </vt:lpstr>
      <vt:lpstr>WHY PYTHON</vt:lpstr>
      <vt:lpstr>WHY PYTHON_contd</vt:lpstr>
      <vt:lpstr>PowerPoint Presentation</vt:lpstr>
      <vt:lpstr>END OF DAY 1 Thank you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AI-INVASION 2019</dc:title>
  <dc:creator>Igboko Comfort</dc:creator>
  <cp:lastModifiedBy>Igboko Comfort</cp:lastModifiedBy>
  <cp:revision>40</cp:revision>
  <dcterms:created xsi:type="dcterms:W3CDTF">2019-03-24T08:33:10Z</dcterms:created>
  <dcterms:modified xsi:type="dcterms:W3CDTF">2019-03-25T10:31:32Z</dcterms:modified>
  <cp:contentStatus/>
</cp:coreProperties>
</file>